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268" r:id="rId2"/>
    <p:sldId id="269" r:id="rId3"/>
    <p:sldId id="277" r:id="rId4"/>
    <p:sldId id="290" r:id="rId5"/>
    <p:sldId id="291" r:id="rId6"/>
    <p:sldId id="292" r:id="rId7"/>
    <p:sldId id="293" r:id="rId8"/>
    <p:sldId id="294" r:id="rId9"/>
    <p:sldId id="295" r:id="rId10"/>
    <p:sldId id="29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6BE94-3B94-4C75-BE91-397843057FBF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478A4-0E4A-45B3-B226-B70E80DB6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CC64B5B8-D57D-4DA9-8CF8-3132E14388A9}" type="slidenum">
              <a:rPr lang="en-US"/>
              <a:pPr/>
              <a:t>1</a:t>
            </a:fld>
            <a:endParaRPr lang="en-US"/>
          </a:p>
        </p:txBody>
      </p:sp>
      <p:sp>
        <p:nvSpPr>
          <p:cNvPr id="1433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BD83-3408-4A1B-8EA7-BD7359442BB2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8D4C-1AB9-40EA-B2D6-DF0D887B8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BD83-3408-4A1B-8EA7-BD7359442BB2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8D4C-1AB9-40EA-B2D6-DF0D887B8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BD83-3408-4A1B-8EA7-BD7359442BB2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8D4C-1AB9-40EA-B2D6-DF0D887B8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BD83-3408-4A1B-8EA7-BD7359442BB2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8D4C-1AB9-40EA-B2D6-DF0D887B8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BD83-3408-4A1B-8EA7-BD7359442BB2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8D4C-1AB9-40EA-B2D6-DF0D887B8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BD83-3408-4A1B-8EA7-BD7359442BB2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8D4C-1AB9-40EA-B2D6-DF0D887B8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BD83-3408-4A1B-8EA7-BD7359442BB2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8D4C-1AB9-40EA-B2D6-DF0D887B8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BD83-3408-4A1B-8EA7-BD7359442BB2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8D4C-1AB9-40EA-B2D6-DF0D887B8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BD83-3408-4A1B-8EA7-BD7359442BB2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8D4C-1AB9-40EA-B2D6-DF0D887B8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BD83-3408-4A1B-8EA7-BD7359442BB2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8D4C-1AB9-40EA-B2D6-DF0D887B8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BD83-3408-4A1B-8EA7-BD7359442BB2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8D4C-1AB9-40EA-B2D6-DF0D887B8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9BD83-3408-4A1B-8EA7-BD7359442BB2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8D4C-1AB9-40EA-B2D6-DF0D887B8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257800"/>
            <a:ext cx="2286000" cy="120015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normAutofit/>
          </a:bodyPr>
          <a:lstStyle/>
          <a:p>
            <a:pPr algn="l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200" dirty="0">
                <a:latin typeface="Futura Book" charset="0"/>
              </a:rPr>
              <a:t>Comparative Biosciences, Inc.</a:t>
            </a:r>
          </a:p>
          <a:p>
            <a:pPr algn="l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200" dirty="0">
                <a:latin typeface="Futura Book" charset="0"/>
              </a:rPr>
              <a:t>786 Lucerne Drive</a:t>
            </a:r>
          </a:p>
          <a:p>
            <a:pPr algn="l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200" dirty="0">
                <a:latin typeface="Futura Book" charset="0"/>
              </a:rPr>
              <a:t>Sunnyvale, CA 94085</a:t>
            </a:r>
          </a:p>
          <a:p>
            <a:pPr algn="l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200" dirty="0">
                <a:latin typeface="Futura Book" charset="0"/>
              </a:rPr>
              <a:t>Telephone: 408.738.9261</a:t>
            </a:r>
          </a:p>
          <a:p>
            <a:pPr algn="l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200" dirty="0" err="1">
                <a:latin typeface="Futura Book" charset="0"/>
              </a:rPr>
              <a:t>www.compbio.com</a:t>
            </a:r>
            <a:endParaRPr lang="en-US" sz="1200" dirty="0">
              <a:latin typeface="Futura Book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533400" y="5334000"/>
            <a:ext cx="0" cy="1066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z="180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4339" name="Picture 18" descr="CBI-PP Logo Ma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800600"/>
            <a:ext cx="33845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New Shadow small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84338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" descr="shutterstock_5346900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4800"/>
            <a:ext cx="9144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CBI_logoMastersOutline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238" y="381000"/>
            <a:ext cx="3894137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590800"/>
            <a:ext cx="8610600" cy="2895600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000" tIns="45000" rIns="90000" bIns="45000" anchor="t">
            <a:normAutofit/>
          </a:bodyPr>
          <a:lstStyle/>
          <a:p>
            <a:pPr algn="l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illSans Bold" charset="0"/>
              </a:rPr>
              <a:t>CBI</a:t>
            </a:r>
            <a:br>
              <a:rPr lang="en-US" sz="6600" dirty="0">
                <a:solidFill>
                  <a:schemeClr val="tx1"/>
                </a:solidFill>
                <a:latin typeface="GillSans Bold" charset="0"/>
              </a:rPr>
            </a:br>
            <a:r>
              <a:rPr lang="en-US" dirty="0">
                <a:solidFill>
                  <a:schemeClr val="tx1"/>
                </a:solidFill>
                <a:latin typeface="GillSans Bold" charset="0"/>
              </a:rPr>
              <a:t>UV-ligh</a:t>
            </a:r>
            <a:r>
              <a:rPr lang="en-US" dirty="0">
                <a:latin typeface="GillSans Bold" charset="0"/>
              </a:rPr>
              <a:t>t induced dermal inflammation in hairless mice</a:t>
            </a:r>
            <a:endParaRPr lang="en-US" sz="6400" b="1" dirty="0">
              <a:solidFill>
                <a:srgbClr val="464646"/>
              </a:solidFill>
              <a:latin typeface="Lucida Sans Unicode" charset="0"/>
            </a:endParaRP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16F7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345" name="TextBox 1"/>
          <p:cNvSpPr txBox="1">
            <a:spLocks noChangeArrowheads="1"/>
          </p:cNvSpPr>
          <p:nvPr/>
        </p:nvSpPr>
        <p:spPr bwMode="auto">
          <a:xfrm>
            <a:off x="381000" y="76200"/>
            <a:ext cx="807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Futura Book" charset="0"/>
              </a:rPr>
              <a:t>A TRANSLATIONAL APPROACH TO PRECLINICAL RESEARCH</a:t>
            </a:r>
            <a:endParaRPr 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3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16F7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ill Sans"/>
                <a:cs typeface="Gill Sans"/>
              </a:rPr>
              <a:t>Histopathology</a:t>
            </a:r>
          </a:p>
        </p:txBody>
      </p:sp>
      <p:pic>
        <p:nvPicPr>
          <p:cNvPr id="16389" name="Picture 18" descr="CBI-PP Logo 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5638800"/>
            <a:ext cx="10858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609600" y="76200"/>
            <a:ext cx="807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Futura Book" charset="0"/>
              </a:rPr>
              <a:t>A TRANSLATIONAL APPROACH TO PRECLINICAL RESEARCH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72450" cy="1447800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/>
              <a:t> </a:t>
            </a:r>
            <a:r>
              <a:rPr lang="en-US" dirty="0"/>
              <a:t>There is epidermal acanthosis and hyperkeratosis with  moderate to several dermal inflammation and dilation of hair follicles with </a:t>
            </a:r>
            <a:r>
              <a:rPr lang="en-US" dirty="0" err="1"/>
              <a:t>keratinic</a:t>
            </a:r>
            <a:r>
              <a:rPr lang="en-US" dirty="0"/>
              <a:t> debris.  Day 6</a:t>
            </a:r>
            <a:endParaRPr lang="en-US" sz="4400" dirty="0"/>
          </a:p>
          <a:p>
            <a:endParaRPr lang="en-US" dirty="0"/>
          </a:p>
        </p:txBody>
      </p:sp>
      <p:pic>
        <p:nvPicPr>
          <p:cNvPr id="7" name="Content Placeholder 12" descr="#201_x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971800"/>
            <a:ext cx="3584575" cy="2698974"/>
          </a:xfrm>
          <a:prstGeom prst="rect">
            <a:avLst/>
          </a:prstGeom>
        </p:spPr>
      </p:pic>
      <p:pic>
        <p:nvPicPr>
          <p:cNvPr id="8" name="Content Placeholder 11" descr="#201_x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971800"/>
            <a:ext cx="3378014" cy="254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8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3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16F7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386" name="Picture 11" descr="scientist du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70988" cy="668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illSans Bold" charset="0"/>
              </a:rPr>
              <a:t>Comparative Biosciences, Inc.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620000" cy="4389438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000" dirty="0">
                <a:latin typeface="Gill Sans"/>
                <a:cs typeface="Gill Sans"/>
              </a:rPr>
              <a:t>Premier Preclinical Contract Research Organization</a:t>
            </a:r>
          </a:p>
          <a:p>
            <a:pPr>
              <a:lnSpc>
                <a:spcPct val="140000"/>
              </a:lnSpc>
              <a:defRPr/>
            </a:pPr>
            <a:r>
              <a:rPr lang="en-US" sz="2000" dirty="0">
                <a:latin typeface="Gill Sans"/>
                <a:cs typeface="Gill Sans"/>
              </a:rPr>
              <a:t>Specializing in Dermal and Ocular Pharmacology, Toxicology and Histopathology</a:t>
            </a:r>
          </a:p>
          <a:p>
            <a:pPr>
              <a:lnSpc>
                <a:spcPct val="140000"/>
              </a:lnSpc>
              <a:defRPr/>
            </a:pPr>
            <a:r>
              <a:rPr lang="en-US" sz="2000" dirty="0">
                <a:latin typeface="Gill Sans"/>
                <a:cs typeface="Gill Sans"/>
              </a:rPr>
              <a:t>18 Years in business</a:t>
            </a:r>
          </a:p>
          <a:p>
            <a:pPr>
              <a:lnSpc>
                <a:spcPct val="140000"/>
              </a:lnSpc>
              <a:defRPr/>
            </a:pPr>
            <a:r>
              <a:rPr lang="en-US" sz="2000" dirty="0">
                <a:latin typeface="Gill Sans"/>
                <a:cs typeface="Gill Sans"/>
              </a:rPr>
              <a:t>Located in the heart of Silicon Valley</a:t>
            </a:r>
          </a:p>
          <a:p>
            <a:pPr>
              <a:lnSpc>
                <a:spcPct val="140000"/>
              </a:lnSpc>
              <a:defRPr/>
            </a:pPr>
            <a:r>
              <a:rPr lang="en-US" sz="2000" dirty="0">
                <a:latin typeface="Gill Sans"/>
                <a:cs typeface="Gill Sans"/>
              </a:rPr>
              <a:t>State of the art, purpose-built facility</a:t>
            </a:r>
          </a:p>
          <a:p>
            <a:pPr>
              <a:lnSpc>
                <a:spcPct val="140000"/>
              </a:lnSpc>
              <a:defRPr/>
            </a:pPr>
            <a:r>
              <a:rPr lang="en-US" sz="2000" dirty="0">
                <a:latin typeface="Gill Sans"/>
                <a:cs typeface="Gill Sans"/>
              </a:rPr>
              <a:t>~30 employees with 7 PhDs, 2 pathologists</a:t>
            </a:r>
          </a:p>
          <a:p>
            <a:pPr>
              <a:lnSpc>
                <a:spcPct val="140000"/>
              </a:lnSpc>
              <a:defRPr/>
            </a:pPr>
            <a:r>
              <a:rPr lang="en-US" sz="2000" dirty="0">
                <a:latin typeface="Gill Sans"/>
                <a:cs typeface="Gill Sans"/>
              </a:rPr>
              <a:t>Experienced study directors and scientists</a:t>
            </a:r>
          </a:p>
          <a:p>
            <a:pPr>
              <a:lnSpc>
                <a:spcPct val="140000"/>
              </a:lnSpc>
              <a:defRPr/>
            </a:pPr>
            <a:r>
              <a:rPr lang="en-US" sz="2000" dirty="0">
                <a:latin typeface="Gill Sans"/>
                <a:cs typeface="Gill Sans"/>
              </a:rPr>
              <a:t>AAALAC Accredited, GLP, OECD, FDA, USDA, OLAW</a:t>
            </a:r>
          </a:p>
          <a:p>
            <a:pPr>
              <a:lnSpc>
                <a:spcPct val="140000"/>
              </a:lnSpc>
              <a:defRPr/>
            </a:pPr>
            <a:endParaRPr lang="en-US" sz="2000" dirty="0">
              <a:latin typeface="Gill Sans"/>
              <a:cs typeface="Gill Sans"/>
            </a:endParaRPr>
          </a:p>
          <a:p>
            <a:pPr>
              <a:lnSpc>
                <a:spcPct val="140000"/>
              </a:lnSpc>
              <a:buFontTx/>
              <a:buNone/>
              <a:defRPr/>
            </a:pPr>
            <a:endParaRPr lang="en-US" sz="2000" dirty="0">
              <a:latin typeface="Gill Sans"/>
              <a:cs typeface="Gill Sans"/>
            </a:endParaRPr>
          </a:p>
          <a:p>
            <a:pPr>
              <a:lnSpc>
                <a:spcPct val="140000"/>
              </a:lnSpc>
              <a:defRPr/>
            </a:pPr>
            <a:endParaRPr lang="en-US" sz="2000" dirty="0">
              <a:latin typeface="Gill Sans"/>
              <a:cs typeface="Gill Sans"/>
            </a:endParaRPr>
          </a:p>
        </p:txBody>
      </p:sp>
      <p:pic>
        <p:nvPicPr>
          <p:cNvPr id="16389" name="Picture 18" descr="CBI-PP Logo Ma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019800"/>
            <a:ext cx="10858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609600" y="76200"/>
            <a:ext cx="807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Futura Book" charset="0"/>
              </a:rPr>
              <a:t>A TRANSLATIONAL APPROACH TO PRECLINICAL RESEARCH</a:t>
            </a:r>
            <a:endParaRPr 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3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16F7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illSans Bold" charset="0"/>
              </a:rPr>
              <a:t>UV-Light Induced dermal inflammation in hairless mice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620000" cy="4724400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r>
              <a:rPr lang="en-US" sz="2000" dirty="0">
                <a:latin typeface="Gill Sans"/>
                <a:cs typeface="Gill Sans"/>
              </a:rPr>
              <a:t>UVB irradiation for 4 days</a:t>
            </a:r>
          </a:p>
          <a:p>
            <a:r>
              <a:rPr lang="en-US" sz="2000" dirty="0">
                <a:latin typeface="Gill Sans"/>
                <a:cs typeface="Gill Sans"/>
              </a:rPr>
              <a:t>Treatment for up to 1 week</a:t>
            </a:r>
          </a:p>
          <a:p>
            <a:r>
              <a:rPr lang="en-US" sz="2000" dirty="0">
                <a:latin typeface="Gill Sans"/>
                <a:cs typeface="Gill Sans"/>
              </a:rPr>
              <a:t>Draize scoring and photography 3 or more times a week</a:t>
            </a:r>
          </a:p>
          <a:p>
            <a:pPr>
              <a:lnSpc>
                <a:spcPct val="140000"/>
              </a:lnSpc>
              <a:defRPr/>
            </a:pPr>
            <a:r>
              <a:rPr lang="en-US" sz="2000" dirty="0">
                <a:latin typeface="Gill Sans"/>
                <a:cs typeface="Gill Sans"/>
              </a:rPr>
              <a:t>Body weights 3 or more times a week </a:t>
            </a:r>
          </a:p>
          <a:p>
            <a:pPr>
              <a:lnSpc>
                <a:spcPct val="140000"/>
              </a:lnSpc>
              <a:defRPr/>
            </a:pPr>
            <a:r>
              <a:rPr lang="en-US" sz="2000" dirty="0">
                <a:latin typeface="Gill Sans"/>
                <a:cs typeface="Gill Sans"/>
              </a:rPr>
              <a:t>Histopathology</a:t>
            </a:r>
          </a:p>
          <a:p>
            <a:pPr>
              <a:lnSpc>
                <a:spcPct val="140000"/>
              </a:lnSpc>
              <a:defRPr/>
            </a:pPr>
            <a:r>
              <a:rPr lang="en-US" sz="2000" dirty="0">
                <a:latin typeface="Gill Sans"/>
                <a:cs typeface="Gill Sans"/>
              </a:rPr>
              <a:t>Immunohistochemistry</a:t>
            </a:r>
          </a:p>
          <a:p>
            <a:pPr>
              <a:lnSpc>
                <a:spcPct val="140000"/>
              </a:lnSpc>
              <a:defRPr/>
            </a:pPr>
            <a:r>
              <a:rPr lang="en-US" sz="2000" dirty="0">
                <a:latin typeface="Gill Sans"/>
                <a:cs typeface="Gill Sans"/>
              </a:rPr>
              <a:t>Cytokine panel</a:t>
            </a:r>
          </a:p>
          <a:p>
            <a:pPr>
              <a:lnSpc>
                <a:spcPct val="140000"/>
              </a:lnSpc>
              <a:defRPr/>
            </a:pPr>
            <a:r>
              <a:rPr lang="en-US" sz="2000" dirty="0">
                <a:latin typeface="Gill Sans"/>
                <a:cs typeface="Gill Sans"/>
              </a:rPr>
              <a:t>Complete report</a:t>
            </a:r>
          </a:p>
          <a:p>
            <a:pPr>
              <a:lnSpc>
                <a:spcPct val="140000"/>
              </a:lnSpc>
              <a:buNone/>
              <a:defRPr/>
            </a:pPr>
            <a:endParaRPr lang="en-US" sz="2000" dirty="0">
              <a:latin typeface="Gill Sans"/>
              <a:cs typeface="Gill Sans"/>
            </a:endParaRPr>
          </a:p>
          <a:p>
            <a:pPr>
              <a:lnSpc>
                <a:spcPct val="140000"/>
              </a:lnSpc>
              <a:buFontTx/>
              <a:buNone/>
              <a:defRPr/>
            </a:pPr>
            <a:endParaRPr lang="en-US" sz="2000" dirty="0">
              <a:latin typeface="Gill Sans"/>
              <a:cs typeface="Gill Sans"/>
            </a:endParaRPr>
          </a:p>
          <a:p>
            <a:pPr>
              <a:lnSpc>
                <a:spcPct val="140000"/>
              </a:lnSpc>
              <a:defRPr/>
            </a:pPr>
            <a:endParaRPr lang="en-US" sz="2000" dirty="0">
              <a:latin typeface="Gill Sans"/>
              <a:cs typeface="Gill Sans"/>
            </a:endParaRPr>
          </a:p>
        </p:txBody>
      </p:sp>
      <p:pic>
        <p:nvPicPr>
          <p:cNvPr id="16389" name="Picture 18" descr="CBI-PP Logo 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486400"/>
            <a:ext cx="10858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609600" y="76200"/>
            <a:ext cx="807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Futura Book" charset="0"/>
              </a:rPr>
              <a:t>A TRANSLATIONAL APPROACH TO PRECLINICAL RESEARCH</a:t>
            </a:r>
            <a:endParaRPr 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3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16F7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illSans Bold" charset="0"/>
              </a:rPr>
              <a:t>Normal Hairless Mouse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ill Sans"/>
              <a:cs typeface="Gill Sans"/>
            </a:endParaRPr>
          </a:p>
        </p:txBody>
      </p:sp>
      <p:pic>
        <p:nvPicPr>
          <p:cNvPr id="16389" name="Picture 18" descr="CBI-PP Logo 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486400"/>
            <a:ext cx="10858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609600" y="76200"/>
            <a:ext cx="807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Futura Book" charset="0"/>
              </a:rPr>
              <a:t>A TRANSLATIONAL APPROACH TO PRECLINICAL RESEARCH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normal hairless mouse is prepped for treatment</a:t>
            </a:r>
          </a:p>
        </p:txBody>
      </p:sp>
      <p:pic>
        <p:nvPicPr>
          <p:cNvPr id="9" name="Picture 8" descr="DSCN3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352800"/>
            <a:ext cx="3881696" cy="268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0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3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16F7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illSans Bold" charset="0"/>
              </a:rPr>
              <a:t>Hairless mouse following 4 days of UVB light irradiation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ill Sans"/>
              <a:cs typeface="Gill Sans"/>
            </a:endParaRPr>
          </a:p>
        </p:txBody>
      </p:sp>
      <p:pic>
        <p:nvPicPr>
          <p:cNvPr id="16389" name="Picture 18" descr="CBI-PP Logo 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913437"/>
            <a:ext cx="10858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609600" y="76200"/>
            <a:ext cx="807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Futura Book" charset="0"/>
              </a:rPr>
              <a:t>A TRANSLATIONAL APPROACH TO PRECLINICAL RESEARCH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3992563"/>
          </a:xfrm>
        </p:spPr>
        <p:txBody>
          <a:bodyPr/>
          <a:lstStyle/>
          <a:p>
            <a:r>
              <a:rPr lang="en-US" dirty="0"/>
              <a:t>Exposure site on backs of mice are red and edematous. </a:t>
            </a:r>
          </a:p>
        </p:txBody>
      </p:sp>
      <p:pic>
        <p:nvPicPr>
          <p:cNvPr id="8" name="Picture 7" descr="301, Day 6-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124200"/>
            <a:ext cx="3766064" cy="2819400"/>
          </a:xfrm>
          <a:prstGeom prst="rect">
            <a:avLst/>
          </a:prstGeom>
        </p:spPr>
      </p:pic>
      <p:pic>
        <p:nvPicPr>
          <p:cNvPr id="10" name="Picture 9" descr="402, Day 6-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3124200"/>
            <a:ext cx="4267200" cy="27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3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3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16F7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2296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illSans Bold" charset="0"/>
              </a:rPr>
              <a:t>Hairless mouse following 4 days of UVB light irradiation-Day 8</a:t>
            </a:r>
            <a:b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illSans Bold" charset="0"/>
              </a:rPr>
            </a:br>
            <a:b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illSans Bold" charset="0"/>
              </a:rPr>
            </a:b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illSans Bold" charset="0"/>
              </a:rPr>
              <a:t>The skin is healing and redness is reduced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ill Sans"/>
              <a:cs typeface="Gill Sans"/>
            </a:endParaRPr>
          </a:p>
        </p:txBody>
      </p:sp>
      <p:pic>
        <p:nvPicPr>
          <p:cNvPr id="16389" name="Picture 18" descr="CBI-PP Logo 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486400"/>
            <a:ext cx="10858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609600" y="76200"/>
            <a:ext cx="807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Futura Book" charset="0"/>
              </a:rPr>
              <a:t>A TRANSLATIONAL APPROACH TO PRECLINICAL RESEARCH</a:t>
            </a:r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8" name="Content Placeholder 7" descr="205, Day 6_1-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2606387" y="2270413"/>
            <a:ext cx="327558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54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3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16F7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illSans Bold" charset="0"/>
              </a:rPr>
              <a:t>Hairless mouse following 4 days of UVB light irradiation-Day 14-Healed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ill Sans"/>
              <a:cs typeface="Gill Sans"/>
            </a:endParaRPr>
          </a:p>
        </p:txBody>
      </p:sp>
      <p:pic>
        <p:nvPicPr>
          <p:cNvPr id="16389" name="Picture 18" descr="CBI-PP Logo 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486400"/>
            <a:ext cx="10858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609600" y="76200"/>
            <a:ext cx="807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Futura Book" charset="0"/>
              </a:rPr>
              <a:t>A TRANSLATIONAL APPROACH TO PRECLINICAL RESEARCH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After 2 weeks, the lesion is well resolved.</a:t>
            </a:r>
          </a:p>
        </p:txBody>
      </p:sp>
      <p:pic>
        <p:nvPicPr>
          <p:cNvPr id="9" name="Picture 8" descr="207, Day 6-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819400"/>
            <a:ext cx="624043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2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3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16F7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ill Sans"/>
                <a:cs typeface="Gill Sans"/>
              </a:rPr>
              <a:t>Hairless treated mouse following 4 days of UVB light irradiation and treatment with anti-inflammatory</a:t>
            </a:r>
            <a:b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ill Sans"/>
                <a:cs typeface="Gill Sans"/>
              </a:rPr>
            </a:b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ill Sans"/>
                <a:cs typeface="Gill Sans"/>
              </a:rPr>
              <a:t>-Day 10</a:t>
            </a:r>
          </a:p>
        </p:txBody>
      </p:sp>
      <p:pic>
        <p:nvPicPr>
          <p:cNvPr id="16389" name="Picture 18" descr="CBI-PP Logo 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486400"/>
            <a:ext cx="10858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609600" y="76200"/>
            <a:ext cx="807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Futura Book" charset="0"/>
              </a:rPr>
              <a:t>A TRANSLATIONAL APPROACH TO PRECLINICAL RESEARCH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dermal lesion is healed.</a:t>
            </a:r>
          </a:p>
        </p:txBody>
      </p:sp>
      <p:pic>
        <p:nvPicPr>
          <p:cNvPr id="8" name="Picture 7" descr="304, Day 6-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048000"/>
            <a:ext cx="6057210" cy="28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02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3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16F7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ill Sans"/>
                <a:cs typeface="Gill Sans"/>
              </a:rPr>
              <a:t>Characteristic Histopathology</a:t>
            </a:r>
          </a:p>
        </p:txBody>
      </p:sp>
      <p:pic>
        <p:nvPicPr>
          <p:cNvPr id="16389" name="Picture 18" descr="CBI-PP Logo 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486400"/>
            <a:ext cx="10858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609600" y="76200"/>
            <a:ext cx="807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Futura Book" charset="0"/>
              </a:rPr>
              <a:t>A TRANSLATIONAL APPROACH TO PRECLINICAL RESEARCH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Marked epidermal thickening (acanthosis) and associated increases in surface keratin (hyperkeratosis).  </a:t>
            </a:r>
          </a:p>
          <a:p>
            <a:endParaRPr lang="en-US" dirty="0"/>
          </a:p>
          <a:p>
            <a:r>
              <a:rPr lang="en-US" dirty="0"/>
              <a:t>Increased basal layer mitosis of the basal layer, and spongiform edema of the keratinocytes in the prickle cell layer.</a:t>
            </a:r>
          </a:p>
          <a:p>
            <a:endParaRPr lang="en-US" dirty="0"/>
          </a:p>
          <a:p>
            <a:r>
              <a:rPr lang="en-US" dirty="0"/>
              <a:t>Epidermis 8-15 cells thick (1-2 cell layer thickness normal murine skin. </a:t>
            </a:r>
          </a:p>
          <a:p>
            <a:endParaRPr lang="en-US" dirty="0"/>
          </a:p>
          <a:p>
            <a:r>
              <a:rPr lang="en-US" dirty="0"/>
              <a:t>Mild to moderate to severe, multifocal inflammation was, composed of foci of an admixture of neutrophils with fewer monocytes, lymphocytes, eosinophils, thrombi and macrophages in dermal stroma and surrounding follicles.</a:t>
            </a:r>
          </a:p>
          <a:p>
            <a:endParaRPr lang="en-US" dirty="0"/>
          </a:p>
          <a:p>
            <a:r>
              <a:rPr lang="en-US" dirty="0"/>
              <a:t>Hair follicles dilated, increased layers of keratin leading to dilation, obstruction, and inflammation of the follicle and duct with layers of keratin.</a:t>
            </a:r>
          </a:p>
        </p:txBody>
      </p:sp>
    </p:spTree>
    <p:extLst>
      <p:ext uri="{BB962C8B-B14F-4D97-AF65-F5344CB8AC3E}">
        <p14:creationId xmlns:p14="http://schemas.microsoft.com/office/powerpoint/2010/main" val="420739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8610</TotalTime>
  <Words>407</Words>
  <Application>Microsoft Office PowerPoint</Application>
  <PresentationFormat>On-screen Show (4:3)</PresentationFormat>
  <Paragraphs>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Calibri</vt:lpstr>
      <vt:lpstr>Futura Book</vt:lpstr>
      <vt:lpstr>Gill Sans</vt:lpstr>
      <vt:lpstr>GillSans Bold</vt:lpstr>
      <vt:lpstr>Lucida Sans Unicode</vt:lpstr>
      <vt:lpstr>Times New Roman</vt:lpstr>
      <vt:lpstr>Office Theme</vt:lpstr>
      <vt:lpstr>CBI UV-light induced dermal inflammation in hairless mice</vt:lpstr>
      <vt:lpstr>Comparative Biosciences, Inc.</vt:lpstr>
      <vt:lpstr>UV-Light Induced dermal inflammation in hairless mice</vt:lpstr>
      <vt:lpstr>Normal Hairless Mouse</vt:lpstr>
      <vt:lpstr>Hairless mouse following 4 days of UVB light irradiation</vt:lpstr>
      <vt:lpstr>Hairless mouse following 4 days of UVB light irradiation-Day 8  The skin is healing and redness is reduced</vt:lpstr>
      <vt:lpstr>Hairless mouse following 4 days of UVB light irradiation-Day 14-Healed</vt:lpstr>
      <vt:lpstr>Hairless treated mouse following 4 days of UVB light irradiation and treatment with anti-inflammatory -Day 10</vt:lpstr>
      <vt:lpstr>Characteristic Histopathology</vt:lpstr>
      <vt:lpstr>Histopathology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Meschter</dc:creator>
  <cp:lastModifiedBy>Rachel Stainton</cp:lastModifiedBy>
  <cp:revision>749</cp:revision>
  <dcterms:created xsi:type="dcterms:W3CDTF">2013-10-15T21:28:21Z</dcterms:created>
  <dcterms:modified xsi:type="dcterms:W3CDTF">2017-03-24T22:04:40Z</dcterms:modified>
</cp:coreProperties>
</file>